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8" r:id="rId3"/>
    <p:sldId id="267" r:id="rId4"/>
    <p:sldId id="270" r:id="rId5"/>
    <p:sldId id="271" r:id="rId6"/>
    <p:sldId id="273" r:id="rId7"/>
    <p:sldId id="276" r:id="rId8"/>
    <p:sldId id="282" r:id="rId9"/>
    <p:sldId id="281" r:id="rId10"/>
    <p:sldId id="280" r:id="rId11"/>
    <p:sldId id="277" r:id="rId12"/>
    <p:sldId id="278" r:id="rId13"/>
    <p:sldId id="279" r:id="rId14"/>
    <p:sldId id="284" r:id="rId15"/>
    <p:sldId id="285" r:id="rId16"/>
    <p:sldId id="283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261" r:id="rId3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89F4E-011A-43CC-93B6-4DFA2C9B6F8E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8A1EA-3372-445E-8E80-6B5CA7931481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3371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3410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7344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184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088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0280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5280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0176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276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219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3314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0462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F8F3-7487-4B4E-B1FA-A79EC5513EBA}" type="datetimeFigureOut">
              <a:rPr lang="es-CO" smtClean="0"/>
              <a:t>15/02/2018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3A25-743F-41DA-9925-13AE67942A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6535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8" y="1430762"/>
            <a:ext cx="7258324" cy="29153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64132"/>
            <a:ext cx="12285233" cy="7046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85" y="4808797"/>
            <a:ext cx="2136726" cy="10245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908997" y="5602271"/>
            <a:ext cx="247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Certificado </a:t>
            </a:r>
            <a:endParaRPr lang="es-CO" sz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O" sz="1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s-CO" sz="1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SG 2015002502</a:t>
            </a:r>
          </a:p>
        </p:txBody>
      </p:sp>
    </p:spTree>
    <p:extLst>
      <p:ext uri="{BB962C8B-B14F-4D97-AF65-F5344CB8AC3E}">
        <p14:creationId xmlns:p14="http://schemas.microsoft.com/office/powerpoint/2010/main" val="22577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126614" y="546412"/>
            <a:ext cx="6332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SISTEMA DE GESTION DE SEGURIDAD Y SALUD EN EL TRABAJO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405128" y="1821318"/>
            <a:ext cx="7474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El sistema consiste en el desarrollo de un proceso lógico y por etapas, basado en la mejora </a:t>
            </a:r>
            <a:r>
              <a:rPr lang="es-CO" dirty="0" smtClean="0"/>
              <a:t>continua, basándose en la prevención </a:t>
            </a:r>
            <a:r>
              <a:rPr lang="es-CO" dirty="0"/>
              <a:t>de las lesiones y enfermedades causadas por las condiciones de trabajo, y de la protección y promoción de la salud de los trabajadores.</a:t>
            </a: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264" y="3883842"/>
            <a:ext cx="3854953" cy="134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POLITICA EN SEGURIDAD Y SALUD EN EL TRABAJO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705574" y="1725668"/>
            <a:ext cx="69254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 organización SAYCO-ACINPRO en sus operaciones de recaudo del derecho de autor en todos los centros donde opera a nivel nacional se compromete a velar por la seguridad y salud de los trabajadores, conservando su integridad física mediante la valoración de peligros y riesgos a los cuales están expuestos en sus procesos, cumpliendo con los requisitos legales aplicables a la organización. Asegurando un ambiente de trabajo sano y seguro, todo esto con el fin de fomentar una cultura preventiva y de autocuidado, interviniendo en las condiciones de trabajo que puedan causar accidentes o enfermedades laborales, llevando a la mejora continúa de cada uno de los procesos de la organización.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4" y="2208348"/>
            <a:ext cx="1834103" cy="190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8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DERECHOS Y DEBERES SST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64356"/>
            <a:ext cx="12285233" cy="5264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52026"/>
              </p:ext>
            </p:extLst>
          </p:nvPr>
        </p:nvGraphicFramePr>
        <p:xfrm>
          <a:off x="1332075" y="1118792"/>
          <a:ext cx="9621079" cy="5059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18962"/>
                <a:gridCol w="5002117"/>
              </a:tblGrid>
              <a:tr h="468133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CO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DERECHOS</a:t>
                      </a:r>
                      <a:r>
                        <a:rPr lang="es-CO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Afiliación al sistema de seguridad social.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Atención y tratamiento médico integral en caso de accidente o enfermedad laboral. 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En caso de Atención y Tratamiento de Enfermedad Profesional, cobertura en gastos de traslado.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Pago de incapacidades.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Indemnización por incapacidad permanente o parcial.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Pensión por invalidez o muerte.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endParaRPr lang="es-CO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just" fontAlgn="base">
                        <a:buNone/>
                      </a:pPr>
                      <a:r>
                        <a:rPr lang="es-CO" sz="1600" b="0" dirty="0" smtClean="0">
                          <a:solidFill>
                            <a:schemeClr val="tx1"/>
                          </a:solidFill>
                        </a:rPr>
                        <a:t>• Todos los establecidos por la Ley.</a:t>
                      </a:r>
                    </a:p>
                    <a:p>
                      <a:pPr marL="0" lvl="0" indent="0" algn="just" fontAlgn="base">
                        <a:buNone/>
                      </a:pPr>
                      <a:endParaRPr lang="es-CO" sz="1600" dirty="0" smtClean="0"/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CO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DEBERES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es-CO" sz="1400" dirty="0" smtClean="0">
                          <a:solidFill>
                            <a:schemeClr val="tx1"/>
                          </a:solidFill>
                        </a:rPr>
                        <a:t>•</a:t>
                      </a: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Reportar oportunamente los accidentes e incidentes laborales y ambientales según el procedimiento establecido </a:t>
                      </a: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•Reportar oportunamente los actos y condiciones inseguras que se presenten en su área</a:t>
                      </a: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•Participar en la investigación de accidentes e incidentes ocurridos en su área</a:t>
                      </a: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•Cumplir con las normas y procedimientos de trabajo seguro</a:t>
                      </a: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•Usar los elementos de protección personal.</a:t>
                      </a: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•Asistir a las capacitaciones y participar activamente en las actividades y programas establecidos en el SG</a:t>
                      </a:r>
                      <a:r>
                        <a:rPr lang="es-CO" sz="1400" b="0" baseline="0" dirty="0" smtClean="0">
                          <a:solidFill>
                            <a:schemeClr val="tx1"/>
                          </a:solidFill>
                        </a:rPr>
                        <a:t>-SST</a:t>
                      </a: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•Mantener el orden y aseo en su área y/o puesto de trabajo</a:t>
                      </a: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es-CO" sz="1400" b="0" dirty="0" smtClean="0">
                          <a:solidFill>
                            <a:schemeClr val="tx1"/>
                          </a:solidFill>
                        </a:rPr>
                        <a:t>Fomentar</a:t>
                      </a:r>
                      <a:r>
                        <a:rPr lang="es-CO" sz="1400" b="0" baseline="0" dirty="0" smtClean="0">
                          <a:solidFill>
                            <a:schemeClr val="tx1"/>
                          </a:solidFill>
                        </a:rPr>
                        <a:t> hábitos de vida saludable y reconocer la importancia el autocuidado</a:t>
                      </a: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endParaRPr lang="es-CO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1" y="240101"/>
            <a:ext cx="1130991" cy="71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2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597045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COPASST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" y="6627574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705573" y="1507007"/>
            <a:ext cx="7104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El COPASST (Comité Paritario de Seguridad y Salud en el Trabajo) es un comité encargado de la promoción y vigilancia de las normas en temas de seguridad y salud en el trabajo dentro de las empresas públicas y privadas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716350" y="2883933"/>
            <a:ext cx="285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MIEMBROS</a:t>
            </a:r>
            <a:endParaRPr lang="es-CO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2562224"/>
            <a:ext cx="281463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0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456677" y="323581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FACTORES DE RIESGO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7" name="6 Rectángulo"/>
          <p:cNvSpPr/>
          <p:nvPr/>
        </p:nvSpPr>
        <p:spPr>
          <a:xfrm>
            <a:off x="881006" y="1904860"/>
            <a:ext cx="4305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 smtClean="0"/>
              <a:t>Peligro: </a:t>
            </a:r>
          </a:p>
          <a:p>
            <a:pPr algn="just"/>
            <a:r>
              <a:rPr lang="es-CO" sz="1600" dirty="0" smtClean="0"/>
              <a:t>Cualquier </a:t>
            </a:r>
            <a:r>
              <a:rPr lang="es-CO" sz="1600" dirty="0"/>
              <a:t>situación (acto o condición) o fuente que tiene un potencial de producir un daño, en términos de una lesión o enfermedad; daño a la propiedad, daño al ambiente o una combinación de éstos.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142615" y="4018339"/>
            <a:ext cx="39243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Riesgo:</a:t>
            </a:r>
            <a:r>
              <a:rPr lang="es-MX" sz="2000" dirty="0"/>
              <a:t> </a:t>
            </a:r>
            <a:endParaRPr lang="es-MX" sz="2000" dirty="0" smtClean="0"/>
          </a:p>
          <a:p>
            <a:pPr algn="just"/>
            <a:r>
              <a:rPr lang="es-MX" sz="1600" dirty="0" smtClean="0"/>
              <a:t>probabilidad </a:t>
            </a:r>
            <a:r>
              <a:rPr lang="es-MX" sz="1600" dirty="0"/>
              <a:t>de un futuro daño </a:t>
            </a:r>
            <a:r>
              <a:rPr lang="es-MX" sz="1600" dirty="0" smtClean="0"/>
              <a:t>que pueda ocurrir afectando o perturbando la salud, integridad de los trabajadores, su entorno de trabajo o su alrededor.</a:t>
            </a:r>
            <a:endParaRPr lang="es-CO" sz="1600" dirty="0"/>
          </a:p>
        </p:txBody>
      </p:sp>
      <p:pic>
        <p:nvPicPr>
          <p:cNvPr id="14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651" y="1803312"/>
            <a:ext cx="1714225" cy="165434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95" y="3857624"/>
            <a:ext cx="1761993" cy="158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4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507713" y="405027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EJEMPLO DE PELIGRO Y RIESGO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034123"/>
              </p:ext>
            </p:extLst>
          </p:nvPr>
        </p:nvGraphicFramePr>
        <p:xfrm>
          <a:off x="2677471" y="1605491"/>
          <a:ext cx="7684510" cy="337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36205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PELIGRO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RIESGO</a:t>
                      </a:r>
                      <a:endParaRPr lang="es-CO" dirty="0"/>
                    </a:p>
                  </a:txBody>
                  <a:tcPr/>
                </a:tc>
              </a:tr>
              <a:tr h="700194">
                <a:tc>
                  <a:txBody>
                    <a:bodyPr/>
                    <a:lstStyle/>
                    <a:p>
                      <a:r>
                        <a:rPr lang="es-CO" dirty="0" smtClean="0"/>
                        <a:t>Exposición a la electricidad </a:t>
                      </a:r>
                      <a:r>
                        <a:rPr lang="es-CO" baseline="0" dirty="0" smtClean="0"/>
                        <a:t>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Electrocuta miento </a:t>
                      </a:r>
                      <a:endParaRPr lang="es-CO" dirty="0"/>
                    </a:p>
                  </a:txBody>
                  <a:tcPr/>
                </a:tc>
              </a:tr>
              <a:tr h="900854">
                <a:tc>
                  <a:txBody>
                    <a:bodyPr/>
                    <a:lstStyle/>
                    <a:p>
                      <a:r>
                        <a:rPr lang="es-CO" dirty="0" smtClean="0"/>
                        <a:t>Posturas</a:t>
                      </a:r>
                      <a:r>
                        <a:rPr lang="es-CO" baseline="0" dirty="0" smtClean="0"/>
                        <a:t> inadecuadas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Problemas osteomusculares</a:t>
                      </a:r>
                      <a:endParaRPr lang="es-CO" dirty="0"/>
                    </a:p>
                  </a:txBody>
                  <a:tcPr/>
                </a:tc>
              </a:tr>
              <a:tr h="768139">
                <a:tc>
                  <a:txBody>
                    <a:bodyPr/>
                    <a:lstStyle/>
                    <a:p>
                      <a:r>
                        <a:rPr lang="es-CO" dirty="0" smtClean="0"/>
                        <a:t>Piso resbaladizo</a:t>
                      </a:r>
                      <a:r>
                        <a:rPr lang="es-CO" baseline="0" dirty="0" smtClean="0"/>
                        <a:t> o húmedo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Caída</a:t>
                      </a:r>
                      <a:r>
                        <a:rPr lang="es-CO" baseline="0" dirty="0" smtClean="0"/>
                        <a:t>s desde su misma altura</a:t>
                      </a:r>
                      <a:endParaRPr lang="es-CO" dirty="0"/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s-CO" dirty="0" smtClean="0"/>
                        <a:t>No utilizar los EPP</a:t>
                      </a:r>
                      <a:r>
                        <a:rPr lang="es-CO" baseline="0" dirty="0" smtClean="0"/>
                        <a:t>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Atrapamiento</a:t>
                      </a:r>
                      <a:r>
                        <a:rPr lang="es-CO" baseline="0" dirty="0" smtClean="0"/>
                        <a:t> </a:t>
                      </a:r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56" y="2047875"/>
            <a:ext cx="1248519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38742" y="1712715"/>
            <a:ext cx="91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Peligro</a:t>
            </a:r>
            <a:endParaRPr lang="es-CO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1" y="3933824"/>
            <a:ext cx="164674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37456" y="3564492"/>
            <a:ext cx="91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Riesgo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063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TIPOS DE RIESGO Y SUS CONTROLES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7992"/>
            <a:ext cx="12285233" cy="3927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534651"/>
              </p:ext>
            </p:extLst>
          </p:nvPr>
        </p:nvGraphicFramePr>
        <p:xfrm>
          <a:off x="1701242" y="1197186"/>
          <a:ext cx="8302623" cy="53797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84983"/>
                <a:gridCol w="3150099"/>
                <a:gridCol w="2767541"/>
              </a:tblGrid>
              <a:tr h="193569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RIESGO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CAUSA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CONTROLES</a:t>
                      </a:r>
                      <a:endParaRPr lang="es-CO" dirty="0"/>
                    </a:p>
                  </a:txBody>
                  <a:tcPr/>
                </a:tc>
              </a:tr>
              <a:tr h="14660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RIESGO MECÁNICO</a:t>
                      </a:r>
                      <a:endParaRPr lang="es-C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Descuidos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Desniveles que estén localizados en el piso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Mal uso de las escaleras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objetos los cuales obstaculizan el paso como cables eléctricos, cajas, papelera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piso mojado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superficies y techos inseguros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100" dirty="0" smtClean="0"/>
                        <a:t>equipos defectuosos 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correr en la oficina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Orden y aseo en el entorno de trabajo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Capacitaciones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Retirar posibles obstáculos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Colocar señalización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Mantenimiento de máquinas y equipos</a:t>
                      </a:r>
                    </a:p>
                    <a:p>
                      <a:endParaRPr lang="es-CO" dirty="0"/>
                    </a:p>
                  </a:txBody>
                  <a:tcPr/>
                </a:tc>
              </a:tr>
              <a:tr h="1568874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RIESGO PSICOSOCIAL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Estrés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Sobrecarga laboral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Acoso laboral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Actividades repetitivas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Fatiga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Monotonía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Capacidad de trabajar en equipo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Incentivos por parte de bienestar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Capacitaciones sobre clima laboral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Prevención de estrés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Pausas activas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Evitar la monotonía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Distribuir la carga laboral de tal manera que no afecte el trabajador tanto físicamente o mentalmente </a:t>
                      </a:r>
                      <a:endParaRPr lang="es-CO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93569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RIESGO BIOLÓGICO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Enfermedades producidas por virus, hongos, bacterias, parásitos. </a:t>
                      </a:r>
                      <a:endParaRPr lang="es-CO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Mantener el esquema de vacunación al día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Controles periódicos con medicina general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Evitar la trasmisión cruzada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Lavado de manos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caso de enfermedad respiratoria utilizar tapabocas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Capacitaciones </a:t>
                      </a:r>
                    </a:p>
                    <a:p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173182"/>
            <a:ext cx="1343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33862" y="283144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TIPOS DE RIESGO Y SUS CONTROLES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71633"/>
              </p:ext>
            </p:extLst>
          </p:nvPr>
        </p:nvGraphicFramePr>
        <p:xfrm>
          <a:off x="1838326" y="1441844"/>
          <a:ext cx="8083548" cy="4038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94516"/>
                <a:gridCol w="2694516"/>
                <a:gridCol w="2694516"/>
              </a:tblGrid>
              <a:tr h="343787">
                <a:tc>
                  <a:txBody>
                    <a:bodyPr/>
                    <a:lstStyle/>
                    <a:p>
                      <a:r>
                        <a:rPr lang="es-CO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AMBIENTAL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Lluvia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Terremotos y temblores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Inundaciones 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Conocer el plan de emergencias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Tener una ruta de evacuación estipulada 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señalización adecuada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Tener brigada de emergencias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Conocer  los elementos tos del botiquín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Capacitaciones 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3787">
                <a:tc>
                  <a:txBody>
                    <a:bodyPr/>
                    <a:lstStyle/>
                    <a:p>
                      <a:r>
                        <a:rPr lang="es-CO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ERGONÓMICO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Posturas inadecuadas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Ambiente de trabajo inadecuado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Movimientos repetitivos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Fatiga visual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Problemas osteomusculares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Levantamiento de peso 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Pausas activas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Capacitaciones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Vita periódica a medicina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Técnicas adecuadas en el manejo de cargas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Evitar movimientos repetitivos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Mejorar las posturas de trabajo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3787">
                <a:tc>
                  <a:txBody>
                    <a:bodyPr/>
                    <a:lstStyle/>
                    <a:p>
                      <a:r>
                        <a:rPr lang="es-CO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FÍSICO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Iluminación insuficiente en algunas partes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Temperaturas extremas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Radiaciones ionizantes 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Distribución de lámparas en lugares oscuros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Ventilación o ropa contra el frio </a:t>
                      </a:r>
                    </a:p>
                    <a:p>
                      <a:endParaRPr lang="es-CO" dirty="0"/>
                    </a:p>
                  </a:txBody>
                  <a:tcPr/>
                </a:tc>
              </a:tr>
              <a:tr h="343787">
                <a:tc>
                  <a:txBody>
                    <a:bodyPr/>
                    <a:lstStyle/>
                    <a:p>
                      <a:r>
                        <a:rPr lang="es-CO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PUBLICO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Delincuencia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Imprudencia en vías 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Capacitaciones de</a:t>
                      </a:r>
                      <a:r>
                        <a:rPr lang="es-CO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riesgo publico</a:t>
                      </a: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CO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Respetar la señalización y normas de transito 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15" y="283144"/>
            <a:ext cx="1702055" cy="106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6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ACTO INSEGURO Y CONDICION INSEGURA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47" y="1422239"/>
            <a:ext cx="5203049" cy="437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340" y="1422239"/>
            <a:ext cx="5135842" cy="43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9" y="414552"/>
            <a:ext cx="52806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ACCIDENTE DE TRABAJO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43889" y="1658938"/>
            <a:ext cx="45155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Todo suceso repentino no deseado que sobrevenga por causa o con ocasión del trabajo y le produzca al trabajador una lesión orgánica, una alteración de cualquiera de sus funciones, lo deje inválido o le cause la muerte</a:t>
            </a:r>
          </a:p>
          <a:p>
            <a:endParaRPr lang="es-CO" dirty="0"/>
          </a:p>
        </p:txBody>
      </p:sp>
      <p:pic>
        <p:nvPicPr>
          <p:cNvPr id="9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656" y="3346568"/>
            <a:ext cx="1982563" cy="1495869"/>
          </a:xfrm>
          <a:prstGeom prst="rect">
            <a:avLst/>
          </a:prstGeom>
        </p:spPr>
      </p:pic>
      <p:pic>
        <p:nvPicPr>
          <p:cNvPr id="14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681" y="4314076"/>
            <a:ext cx="1581920" cy="1056722"/>
          </a:xfrm>
          <a:prstGeom prst="rect">
            <a:avLst/>
          </a:prstGeom>
        </p:spPr>
      </p:pic>
      <p:pic>
        <p:nvPicPr>
          <p:cNvPr id="13314" name="Picture 2" descr="Resultado de imagen para accidente de traba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98" y="306312"/>
            <a:ext cx="1063228" cy="10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89" y="3453077"/>
            <a:ext cx="1288533" cy="12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rcador de contenido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6995" y="1539203"/>
            <a:ext cx="5512979" cy="3827748"/>
          </a:xfrm>
          <a:prstGeom prst="rect">
            <a:avLst/>
          </a:prstGeom>
        </p:spPr>
      </p:pic>
      <p:cxnSp>
        <p:nvCxnSpPr>
          <p:cNvPr id="8" name="7 Conector angular"/>
          <p:cNvCxnSpPr/>
          <p:nvPr/>
        </p:nvCxnSpPr>
        <p:spPr>
          <a:xfrm>
            <a:off x="5459478" y="2180476"/>
            <a:ext cx="1065147" cy="914400"/>
          </a:xfrm>
          <a:prstGeom prst="bentConnector3">
            <a:avLst>
              <a:gd name="adj1" fmla="val 50000"/>
            </a:avLst>
          </a:prstGeom>
          <a:ln w="41275" cmpd="tri">
            <a:solidFill>
              <a:schemeClr val="accent1">
                <a:alpha val="51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87" y="472931"/>
            <a:ext cx="4143727" cy="166434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75765" y="3286655"/>
            <a:ext cx="9513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INDUCCIÓN A LA ORGANIZACIÓN</a:t>
            </a:r>
            <a:endParaRPr lang="es-E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</p:spTree>
    <p:extLst>
      <p:ext uri="{BB962C8B-B14F-4D97-AF65-F5344CB8AC3E}">
        <p14:creationId xmlns:p14="http://schemas.microsoft.com/office/powerpoint/2010/main" val="338083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448752" y="304657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 HACER EL CASO DE ACCIDENTE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200465" y="1544279"/>
            <a:ext cx="61054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El trabajador: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Debe reportar el accidente a su jefe inmediato y a gestión humana al móvil 3105853360.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Si es </a:t>
            </a:r>
            <a:r>
              <a:rPr lang="es-CO" sz="1600" b="1" dirty="0"/>
              <a:t>trabajador en misión  </a:t>
            </a:r>
            <a:r>
              <a:rPr lang="es-CO" sz="1600" dirty="0"/>
              <a:t>llame a la </a:t>
            </a:r>
            <a:r>
              <a:rPr lang="es-CO" sz="1600" dirty="0" smtClean="0"/>
              <a:t>ARL </a:t>
            </a:r>
            <a:r>
              <a:rPr lang="es-CO" sz="1600" dirty="0"/>
              <a:t>sura si es  </a:t>
            </a:r>
            <a:r>
              <a:rPr lang="es-CO" sz="1600" dirty="0" smtClean="0"/>
              <a:t>Tel</a:t>
            </a:r>
            <a:r>
              <a:rPr lang="es-CO" sz="1600" dirty="0"/>
              <a:t>: líneas de atención </a:t>
            </a:r>
            <a:r>
              <a:rPr lang="es-CO" sz="1600" b="1" dirty="0"/>
              <a:t>01800 051 1414 o 01800 094 1414. o al 4055911 </a:t>
            </a:r>
            <a:r>
              <a:rPr lang="es-CO" sz="1600" dirty="0"/>
              <a:t>en Bogotá.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Si  es </a:t>
            </a:r>
            <a:r>
              <a:rPr lang="es-CO" sz="1600" b="1" dirty="0"/>
              <a:t>trabajador directo </a:t>
            </a:r>
            <a:r>
              <a:rPr lang="es-CO" sz="1600" dirty="0"/>
              <a:t>de la osa llame a la línea efectiva de colmena   </a:t>
            </a:r>
            <a:r>
              <a:rPr lang="es-CO" sz="1600" b="1" dirty="0"/>
              <a:t>018000-9-19667</a:t>
            </a:r>
            <a:r>
              <a:rPr lang="es-CO" sz="1600" dirty="0"/>
              <a:t> nivel nacional recuerde este número es gratuito y se puede marcar desde su celular.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Si esta  Bogotá 4010447, Medellín  4441246, Cali 4036400 barranquilla 3537559.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Diríjase  a la </a:t>
            </a:r>
            <a:r>
              <a:rPr lang="es-CO" sz="1600" dirty="0" smtClean="0"/>
              <a:t>IPS </a:t>
            </a:r>
            <a:r>
              <a:rPr lang="es-CO" sz="1600" dirty="0"/>
              <a:t>más cercana y determinada por la </a:t>
            </a:r>
            <a:r>
              <a:rPr lang="es-CO" sz="1600" dirty="0" smtClean="0"/>
              <a:t>ARL </a:t>
            </a:r>
            <a:r>
              <a:rPr lang="es-CO" sz="1600" dirty="0"/>
              <a:t>en su llamada.</a:t>
            </a:r>
          </a:p>
        </p:txBody>
      </p:sp>
      <p:pic>
        <p:nvPicPr>
          <p:cNvPr id="14338" name="Picture 2" descr="Resultado de imagen para REPORTE accidente de traba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" y="2479762"/>
            <a:ext cx="3188144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 HACER EN CASO DE EMERGENCIA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7" y="1258529"/>
            <a:ext cx="99797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algn="just"/>
            <a:r>
              <a:rPr lang="es-CO" dirty="0"/>
              <a:t>•</a:t>
            </a:r>
            <a:r>
              <a:rPr lang="es-CO" sz="1600" dirty="0"/>
              <a:t>Sitúese cerca  a las  columnas o vigas estructurales de cara al muro y cúbrase la cabeza con los brazos, o ubíquese en espacios abiertos. pesados, rodantes o calientes</a:t>
            </a:r>
            <a:r>
              <a:rPr lang="es-CO" sz="1600" dirty="0" smtClean="0"/>
              <a:t>.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/>
              <a:t>•Una vez finalice el sismo inicie la evacuación revisando el estado de la edificación mientras evacúa</a:t>
            </a:r>
            <a:r>
              <a:rPr lang="es-CO" sz="1600" dirty="0" smtClean="0"/>
              <a:t>.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/>
              <a:t>•En el punto de encuentro ubique al Coordinador de Emergencias, responda el llamado a lista y ayude a identificar las personas que no lograron salir o faltantes</a:t>
            </a:r>
            <a:r>
              <a:rPr lang="es-CO" sz="1600" dirty="0" smtClean="0"/>
              <a:t>.</a:t>
            </a:r>
          </a:p>
          <a:p>
            <a:pPr algn="just"/>
            <a:endParaRPr lang="es-CO" sz="1600" dirty="0" smtClean="0"/>
          </a:p>
          <a:p>
            <a:pPr algn="just"/>
            <a:r>
              <a:rPr lang="es-CO" sz="1600" dirty="0" smtClean="0"/>
              <a:t>•</a:t>
            </a:r>
            <a:r>
              <a:rPr lang="es-CO" sz="1600" dirty="0"/>
              <a:t>No se devuelva por ningún motivo</a:t>
            </a:r>
            <a:r>
              <a:rPr lang="es-CO" sz="1600" dirty="0" smtClean="0"/>
              <a:t>.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/>
              <a:t>•En caso de que identifique que una persona no pudo salir, reporte de inmediato al jefe de la brigada y por ningún motivo intente realizar rescates solo</a:t>
            </a:r>
            <a:r>
              <a:rPr lang="es-CO" sz="1600" dirty="0" smtClean="0"/>
              <a:t>.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/>
              <a:t>•Si se lesiona o queda atrapado, utilice el pito para pedir ayuda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824" y="4468906"/>
            <a:ext cx="3857626" cy="17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304657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CASO DE INCENDIO 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181349" y="1334729"/>
            <a:ext cx="75247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Suspenda actividades, alístese y espere las instrucciones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Conserve la calma, actúe con serenidad, no corra, evite el pánico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Cuando reciba orden de evacuar, salga por las rutas establecidas en completo silencio y en orden, no corra, no se detenga y nunca se devuelva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Si puede controlar el fuego, recuerde que el extintor blanco es para proteger equipos de cómputo y si está en el tercer piso no utilice el extintor de agua si el fuego es producido por un riesgo eléctrico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Abandone las instalaciones de inmediato, pues estas se pueden llenar de humo rápidamente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Si hay presencia de humo, desplácese agachado y cúbrase la boca y la nariz con pañuelo o tela húmeda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Si se lesiona o queda atrapado utilice algún medio para solicitar ayuda.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304657"/>
            <a:ext cx="3048001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Resultado de imagen para imagenes de incendios EMPRESAS EMERGEN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190749"/>
            <a:ext cx="2576512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OTRAS EMERGENCIAS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543551" y="1259758"/>
            <a:ext cx="52491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Si se trata de inundaciones    desplácese hasta lugares altos realice salvamento de </a:t>
            </a:r>
            <a:r>
              <a:rPr lang="es-CO" sz="1600" dirty="0" smtClean="0"/>
              <a:t>bienes.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En caso de accidente vehicular, no mueva a los accidentados hasta estar seguro que no hay lesión de columna. Informe inmediatamente sobre la situación y solicite ayuda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En caso de atentados, no mueva paquetes sospechosos, no intente atender la emergencia solo, recurra a organismos especializados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Si es necesario usar escaleras verifique que se encuentren en buen estado</a:t>
            </a:r>
            <a:r>
              <a:rPr lang="es-CO" sz="1600" dirty="0" smtClean="0"/>
              <a:t>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marL="285750" indent="-285750" algn="just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CO" sz="1600" dirty="0"/>
              <a:t>No toque cables, ni objetos caídos</a:t>
            </a:r>
          </a:p>
        </p:txBody>
      </p:sp>
      <p:pic>
        <p:nvPicPr>
          <p:cNvPr id="9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78" y="1557655"/>
            <a:ext cx="1460698" cy="1534067"/>
          </a:xfrm>
          <a:prstGeom prst="rect">
            <a:avLst/>
          </a:prstGeom>
        </p:spPr>
      </p:pic>
      <p:pic>
        <p:nvPicPr>
          <p:cNvPr id="10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48" y="3241773"/>
            <a:ext cx="1614452" cy="1345377"/>
          </a:xfrm>
          <a:prstGeom prst="rect">
            <a:avLst/>
          </a:prstGeom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027" y="4261731"/>
            <a:ext cx="1821323" cy="18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IDENTIFIQUE EL SISTEMA  DE ALARMA DE EVACUACIÓN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7" y="1620479"/>
            <a:ext cx="45031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/>
              <a:t>SE IDENTIFICA POR </a:t>
            </a:r>
          </a:p>
          <a:p>
            <a:pPr algn="just"/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Sonido </a:t>
            </a:r>
            <a:r>
              <a:rPr lang="es-CO" sz="1600" dirty="0"/>
              <a:t>continuo de alarma indica que hay que evacuar al punto1. Que lo determina la brigada.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Sonido </a:t>
            </a:r>
            <a:r>
              <a:rPr lang="es-CO" sz="1600" dirty="0"/>
              <a:t>discontinuo de la alarma indica que hay que evacuar al punto 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  <a:p>
            <a:pPr algn="ctr"/>
            <a:r>
              <a:rPr lang="es-CO" sz="1600" b="1" dirty="0" smtClean="0"/>
              <a:t>SE ACTIVA CUANDO</a:t>
            </a:r>
            <a:endParaRPr lang="es-CO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Se detecta incendio, se presenta humo, por sospecha u ocurrencia de  un atentado terroristas o cuando hay simulacro de evacuación.</a:t>
            </a:r>
          </a:p>
        </p:txBody>
      </p:sp>
      <p:pic>
        <p:nvPicPr>
          <p:cNvPr id="9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618" y="1620479"/>
            <a:ext cx="1915857" cy="1822166"/>
          </a:xfrm>
          <a:prstGeom prst="rect">
            <a:avLst/>
          </a:prstGeom>
        </p:spPr>
      </p:pic>
      <p:pic>
        <p:nvPicPr>
          <p:cNvPr id="10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081" y="3442645"/>
            <a:ext cx="2204822" cy="209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BRIGADA DE EMERGENCIAS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50475" y="1859719"/>
            <a:ext cx="4316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Grupo de trabajadores que ejecutaran el conjunto de procedimientos de prevención y amenazas.</a:t>
            </a:r>
          </a:p>
          <a:p>
            <a:pPr algn="just"/>
            <a:r>
              <a:rPr lang="es-CO" sz="1600" dirty="0"/>
              <a:t>Para la conformación  de la brigada es importante que los trabajadores tengan espíritu de cooperación actitudes físicas,  mentales y  liderazgo.</a:t>
            </a:r>
          </a:p>
        </p:txBody>
      </p:sp>
      <p:grpSp>
        <p:nvGrpSpPr>
          <p:cNvPr id="9" name="Grupo 11"/>
          <p:cNvGrpSpPr/>
          <p:nvPr/>
        </p:nvGrpSpPr>
        <p:grpSpPr>
          <a:xfrm>
            <a:off x="1226672" y="3429379"/>
            <a:ext cx="2107060" cy="2280277"/>
            <a:chOff x="523137" y="2708920"/>
            <a:chExt cx="3089748" cy="3528392"/>
          </a:xfrm>
        </p:grpSpPr>
        <p:pic>
          <p:nvPicPr>
            <p:cNvPr id="10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137" y="2708920"/>
              <a:ext cx="3089748" cy="3528392"/>
            </a:xfrm>
            <a:prstGeom prst="rect">
              <a:avLst/>
            </a:prstGeom>
          </p:spPr>
        </p:pic>
        <p:pic>
          <p:nvPicPr>
            <p:cNvPr id="14" name="Imagen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887" y="4072174"/>
              <a:ext cx="1197509" cy="1900109"/>
            </a:xfrm>
            <a:prstGeom prst="rect">
              <a:avLst/>
            </a:prstGeom>
          </p:spPr>
        </p:pic>
      </p:grpSp>
      <p:sp>
        <p:nvSpPr>
          <p:cNvPr id="5" name="4 CuadroTexto"/>
          <p:cNvSpPr txBox="1"/>
          <p:nvPr/>
        </p:nvSpPr>
        <p:spPr>
          <a:xfrm>
            <a:off x="7046595" y="1175966"/>
            <a:ext cx="323469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EQUIPO DE BRIGADAS DE EMERGENCIA</a:t>
            </a:r>
            <a:endParaRPr lang="es-CO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446394" y="2160270"/>
            <a:ext cx="2417445" cy="6001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CO" sz="1100" b="1" dirty="0" smtClean="0"/>
              <a:t>Brigadistas Teusaquillo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b="1" dirty="0" smtClean="0"/>
              <a:t>María Elena Pedreros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b="1" dirty="0" smtClean="0"/>
              <a:t>Consuelo Gutiérrez  </a:t>
            </a:r>
            <a:endParaRPr lang="es-CO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9161143" y="2160270"/>
            <a:ext cx="2443159" cy="6001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CO" sz="1100" b="1" dirty="0" smtClean="0"/>
              <a:t>Brigadistas Restrepo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b="1" dirty="0" smtClean="0"/>
              <a:t>Cesar Muñoz</a:t>
            </a:r>
          </a:p>
          <a:p>
            <a:endParaRPr lang="es-CO" sz="11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446394" y="3006090"/>
            <a:ext cx="241744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PRIMEROS AUXILIOS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b="1" dirty="0" smtClean="0"/>
              <a:t>Paula Montes Hernández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b="1" dirty="0" smtClean="0"/>
              <a:t>Fernando Bello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b="1" dirty="0" smtClean="0"/>
              <a:t>Jessica  Caro</a:t>
            </a:r>
            <a:endParaRPr lang="es-CO" sz="1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446394" y="3871721"/>
            <a:ext cx="241744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INCENDIOS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err="1" smtClean="0"/>
              <a:t>Marxi</a:t>
            </a:r>
            <a:r>
              <a:rPr lang="es-CO" sz="1000" b="1" dirty="0" smtClean="0"/>
              <a:t> Peña Prieto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smtClean="0"/>
              <a:t>Cristian  Bautista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smtClean="0"/>
              <a:t>Milena Monsalve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6394" y="4838298"/>
            <a:ext cx="24174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EVACUACIÓN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smtClean="0"/>
              <a:t>Constanza Niño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smtClean="0"/>
              <a:t>Fabián Ramos</a:t>
            </a:r>
            <a:endParaRPr lang="es-CO" sz="10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9186858" y="4838298"/>
            <a:ext cx="24174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EVACUACIÓN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smtClean="0"/>
              <a:t>Jairo Suarez</a:t>
            </a:r>
          </a:p>
          <a:p>
            <a:endParaRPr lang="es-CO" sz="1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9161143" y="3867910"/>
            <a:ext cx="24174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INCENDIOS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000" b="1" dirty="0" smtClean="0"/>
              <a:t>Gabriel Parra</a:t>
            </a:r>
          </a:p>
          <a:p>
            <a:endParaRPr lang="es-CO" sz="1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9161144" y="3006090"/>
            <a:ext cx="24174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PRIMEROS AUXILIOS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b="1" dirty="0"/>
              <a:t>Jonathan </a:t>
            </a:r>
            <a:r>
              <a:rPr lang="es-CO" sz="1000" b="1" dirty="0" smtClean="0"/>
              <a:t>Ruiz</a:t>
            </a:r>
          </a:p>
          <a:p>
            <a:endParaRPr lang="es-CO" sz="1000" b="1" dirty="0"/>
          </a:p>
        </p:txBody>
      </p:sp>
      <p:sp>
        <p:nvSpPr>
          <p:cNvPr id="22" name="21 Flecha doblada hacia arriba"/>
          <p:cNvSpPr/>
          <p:nvPr/>
        </p:nvSpPr>
        <p:spPr>
          <a:xfrm rot="10800000">
            <a:off x="5966460" y="1291589"/>
            <a:ext cx="1090414" cy="870481"/>
          </a:xfrm>
          <a:prstGeom prst="bentUpArrow">
            <a:avLst>
              <a:gd name="adj1" fmla="val 25000"/>
              <a:gd name="adj2" fmla="val 25000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22 Flecha doblada hacia arriba"/>
          <p:cNvSpPr/>
          <p:nvPr/>
        </p:nvSpPr>
        <p:spPr>
          <a:xfrm rot="16200000">
            <a:off x="10251793" y="1171799"/>
            <a:ext cx="1005386" cy="971555"/>
          </a:xfrm>
          <a:prstGeom prst="bentUpArrow">
            <a:avLst>
              <a:gd name="adj1" fmla="val 25000"/>
              <a:gd name="adj2" fmla="val 25000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Flecha abajo"/>
          <p:cNvSpPr/>
          <p:nvPr/>
        </p:nvSpPr>
        <p:spPr>
          <a:xfrm flipH="1">
            <a:off x="6009398" y="2788036"/>
            <a:ext cx="369053" cy="231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24 Flecha abajo"/>
          <p:cNvSpPr/>
          <p:nvPr/>
        </p:nvSpPr>
        <p:spPr>
          <a:xfrm flipH="1">
            <a:off x="10965935" y="2760433"/>
            <a:ext cx="369053" cy="208373"/>
          </a:xfrm>
          <a:prstGeom prst="downArrow">
            <a:avLst>
              <a:gd name="adj1" fmla="val 50000"/>
              <a:gd name="adj2" fmla="val 658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37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33862" y="405027"/>
            <a:ext cx="566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PROGRAMA AMBIENTAL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7" y="1258529"/>
            <a:ext cx="9979742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dirty="0">
                <a:solidFill>
                  <a:schemeClr val="tx2"/>
                </a:solidFill>
              </a:rPr>
              <a:t>El uso adecuado y racional de la energía y el agua es de gran importancia para todos. Debemos asegurar el abastecimiento pleno, oportuno y de manera sostenible con el medio ambiente, conservando los recursos naturales</a:t>
            </a:r>
            <a:r>
              <a:rPr lang="es-CO" sz="2000" dirty="0" smtClean="0">
                <a:solidFill>
                  <a:schemeClr val="tx2"/>
                </a:solidFill>
              </a:rPr>
              <a:t>.                               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2000" dirty="0">
                <a:solidFill>
                  <a:schemeClr val="tx2"/>
                </a:solidFill>
              </a:rPr>
              <a:t> </a:t>
            </a:r>
            <a:r>
              <a:rPr lang="es-CO" sz="2000" dirty="0" smtClean="0">
                <a:solidFill>
                  <a:schemeClr val="tx2"/>
                </a:solidFill>
              </a:rPr>
              <a:t>                                                               AHORRO DE AGUA</a:t>
            </a:r>
            <a:endParaRPr lang="es-CO" sz="2000" dirty="0">
              <a:solidFill>
                <a:schemeClr val="tx2"/>
              </a:solidFill>
            </a:endParaRPr>
          </a:p>
        </p:txBody>
      </p:sp>
      <p:pic>
        <p:nvPicPr>
          <p:cNvPr id="9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4" y="2466976"/>
            <a:ext cx="9020175" cy="35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33862" y="405027"/>
            <a:ext cx="566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PROGRAMA AMBIENTAL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406575" y="1258529"/>
            <a:ext cx="891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2000" dirty="0" smtClean="0">
                <a:solidFill>
                  <a:schemeClr val="tx2"/>
                </a:solidFill>
              </a:rPr>
              <a:t>                       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2000" dirty="0">
                <a:solidFill>
                  <a:schemeClr val="tx2"/>
                </a:solidFill>
              </a:rPr>
              <a:t> </a:t>
            </a:r>
            <a:r>
              <a:rPr lang="es-CO" sz="2000" dirty="0" smtClean="0">
                <a:solidFill>
                  <a:schemeClr val="tx2"/>
                </a:solidFill>
              </a:rPr>
              <a:t>                                                               AHORRO DE PAPEL</a:t>
            </a:r>
            <a:endParaRPr lang="es-CO" sz="2000" dirty="0">
              <a:solidFill>
                <a:schemeClr val="tx2"/>
              </a:solidFill>
            </a:endParaRP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10" y="1904859"/>
            <a:ext cx="10176115" cy="38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33862" y="283144"/>
            <a:ext cx="566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PROGRAMA AMBIENTAL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64356"/>
            <a:ext cx="12285233" cy="5264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152744" y="946437"/>
            <a:ext cx="9979742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2000" dirty="0" smtClean="0">
                <a:solidFill>
                  <a:schemeClr val="tx2"/>
                </a:solidFill>
              </a:rPr>
              <a:t>AHORRO DE ENERGIA</a:t>
            </a:r>
            <a:endParaRPr lang="es-CO" sz="2000" dirty="0">
              <a:solidFill>
                <a:schemeClr val="tx2"/>
              </a:solidFill>
            </a:endParaRPr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141" y="1224472"/>
            <a:ext cx="6336704" cy="51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70399" y="304657"/>
            <a:ext cx="566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ASPECTO E IMPACTO AMBIENTAL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72200"/>
            <a:ext cx="12285233" cy="7185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551" y="1118792"/>
            <a:ext cx="7537324" cy="50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 ES LA ORGANIZACIÓN SAYCO-ACINPRO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7" y="1258529"/>
            <a:ext cx="99797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O" dirty="0" smtClean="0"/>
          </a:p>
          <a:p>
            <a:pPr algn="just"/>
            <a:r>
              <a:rPr lang="es-CO" sz="1600" dirty="0" smtClean="0"/>
              <a:t>Es una entidad sin animo de lucro creada mediante la Personería Jurídica No 0596 </a:t>
            </a:r>
            <a:r>
              <a:rPr lang="es-CO" sz="1600" dirty="0"/>
              <a:t>de Noviembre de 1987, otorgada por la Alcaldía mayor de Bogotá. </a:t>
            </a:r>
            <a:r>
              <a:rPr lang="es-CO" sz="1600" dirty="0" smtClean="0"/>
              <a:t>La </a:t>
            </a:r>
            <a:r>
              <a:rPr lang="es-CO" sz="1600" dirty="0"/>
              <a:t>Sociedad de Autores y Compositores de Colombia SAYCO y la Asociación de Intérpretes y Productores Fonográficos ACINPRO, únicas Entidades autorizadas legalmente por la Dirección Nacional del derecho de </a:t>
            </a:r>
            <a:r>
              <a:rPr lang="es-CO" sz="1600" dirty="0" smtClean="0"/>
              <a:t>autor.</a:t>
            </a:r>
            <a:r>
              <a:rPr lang="es-CO" sz="1600" dirty="0"/>
              <a:t> </a:t>
            </a:r>
            <a:endParaRPr lang="es-CO" sz="1600" dirty="0" smtClean="0"/>
          </a:p>
          <a:p>
            <a:pPr algn="just"/>
            <a:r>
              <a:rPr lang="es-CO" sz="1600" dirty="0" smtClean="0"/>
              <a:t>La OSA es </a:t>
            </a:r>
            <a:r>
              <a:rPr lang="es-CO" sz="1600" dirty="0"/>
              <a:t>encargada de recaudar colectivamente los derechos de autor y conexos en representación de: </a:t>
            </a:r>
            <a:endParaRPr lang="es-CO" sz="1600" dirty="0" smtClean="0"/>
          </a:p>
          <a:p>
            <a:pPr algn="just"/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/>
              <a:t>SAYCO</a:t>
            </a:r>
            <a:r>
              <a:rPr lang="es-CO" sz="1600" b="1" dirty="0"/>
              <a:t>: </a:t>
            </a:r>
            <a:r>
              <a:rPr lang="es-CO" sz="1600" dirty="0"/>
              <a:t>Sociedad de Autores y Compositores de Colombia.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/>
              <a:t>ACINPRO</a:t>
            </a:r>
            <a:r>
              <a:rPr lang="es-CO" sz="1600" b="1" dirty="0"/>
              <a:t>: </a:t>
            </a:r>
            <a:r>
              <a:rPr lang="es-CO" sz="1600" dirty="0"/>
              <a:t>Asociación Colombiana de Interpretes y productores fonográficos.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/>
              <a:t>ACODEM</a:t>
            </a:r>
            <a:r>
              <a:rPr lang="es-CO" sz="1600" b="1" dirty="0"/>
              <a:t>: </a:t>
            </a:r>
            <a:r>
              <a:rPr lang="es-CO" sz="1600" dirty="0"/>
              <a:t>Asociación Colombiana de Editores de Música – Almacenamiento digital de obras musicales en establecimientos abiertos al publico.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/>
              <a:t>CDR</a:t>
            </a:r>
            <a:r>
              <a:rPr lang="es-CO" sz="1600" b="1" dirty="0"/>
              <a:t>: </a:t>
            </a:r>
            <a:r>
              <a:rPr lang="es-CO" sz="1600" dirty="0"/>
              <a:t>Centro Colombiano de derechos Reprográficos – Reprografía, fotocopiadoras en establecimiento abierto público. Versión 2 01/09/2015 M02-RH Pág. 3 </a:t>
            </a:r>
            <a:r>
              <a:rPr lang="es-CO" sz="1600" i="1" dirty="0"/>
              <a:t>Al realizar la Impresión de este documento será considerada copia no controlada por lo cual se deberá verificar su vigencia </a:t>
            </a:r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/>
              <a:t>APDIF</a:t>
            </a:r>
            <a:r>
              <a:rPr lang="es-CO" sz="1600" b="1" dirty="0"/>
              <a:t>: </a:t>
            </a:r>
            <a:r>
              <a:rPr lang="es-CO" sz="1600" dirty="0"/>
              <a:t>Asociación para los derechos Intelectuales sobre fonogramas y Video gramas Musicales.- Almacenamiento digital de fonogramas y videos musicales en establecimiento abierto al público.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/>
              <a:t>MPLC</a:t>
            </a:r>
            <a:r>
              <a:rPr lang="es-CO" sz="1600" b="1" dirty="0"/>
              <a:t>: </a:t>
            </a:r>
            <a:r>
              <a:rPr lang="es-CO" sz="1600" dirty="0"/>
              <a:t>Motion Picture Licensing Corporation – Audiovisuales en transporte de pasajeros.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750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33862" y="304657"/>
            <a:ext cx="566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MANEJO DE RESIDUOS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307" y="1246504"/>
            <a:ext cx="9890371" cy="465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333862" y="405027"/>
            <a:ext cx="56672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POLITICA DE NO ALCOHOL, TABACO Y SUSTANCIAS PSICOACTIVAS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821303" y="2054021"/>
            <a:ext cx="53213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2">
                  <a:lumMod val="25000"/>
                </a:schemeClr>
              </a:buClr>
            </a:pPr>
            <a:r>
              <a:rPr lang="es-CO" dirty="0"/>
              <a:t>•</a:t>
            </a:r>
            <a:r>
              <a:rPr lang="es-CO" sz="1600" dirty="0"/>
              <a:t>Promover la calidad de vida laboral a través de la prevención del consumo de alcohol, tabaco y sustancias sicoactivas.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algn="just">
              <a:buClr>
                <a:schemeClr val="bg2">
                  <a:lumMod val="25000"/>
                </a:schemeClr>
              </a:buClr>
            </a:pPr>
            <a:r>
              <a:rPr lang="es-CO" sz="1600" dirty="0"/>
              <a:t>•Se prohíbe trabajar bajo efectos del alcohol y sustancias sicoactivas.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algn="just">
              <a:buClr>
                <a:schemeClr val="bg2">
                  <a:lumMod val="25000"/>
                </a:schemeClr>
              </a:buClr>
            </a:pPr>
            <a:r>
              <a:rPr lang="es-CO" sz="1600" dirty="0"/>
              <a:t>•No está permitido el consumo de cigarrillo alcohol y sustancias sicoactivas o drogas en las instalaciones de nuestra entidad y en los lugares donde se desarrollen actividades nuestras.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endParaRPr lang="es-CO" sz="1600" dirty="0"/>
          </a:p>
          <a:p>
            <a:pPr algn="just">
              <a:buClr>
                <a:schemeClr val="bg2">
                  <a:lumMod val="25000"/>
                </a:schemeClr>
              </a:buClr>
            </a:pPr>
            <a:r>
              <a:rPr lang="es-CO" sz="1600" dirty="0"/>
              <a:t>•Solo se podrá fumar en la hora destinada para el almuerzo y fuera de las instalaciones o en áreas abiertas siempre y cuando el humo no moleste y afecte a terceros y donde no se genere riesgo de explosión o incendio por presencia de sustancias combustibles.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743825" y="2206421"/>
            <a:ext cx="39242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2">
                  <a:lumMod val="25000"/>
                </a:schemeClr>
              </a:buClr>
            </a:pPr>
            <a:r>
              <a:rPr lang="es-CO" sz="1600" dirty="0"/>
              <a:t>●El incumplimiento de estas reglas y el rechazo del empleado a someterse a la realización de las  pruebas médicas para detectar la presencia de estas sustancias, así como su resultado positivo constituyen causal para sanciones disciplinarias que pueden llevar a la terminación del contrato de trabajo.</a:t>
            </a:r>
          </a:p>
          <a:p>
            <a:pPr algn="just">
              <a:buClr>
                <a:schemeClr val="bg2">
                  <a:lumMod val="25000"/>
                </a:schemeClr>
              </a:buClr>
            </a:pPr>
            <a:r>
              <a:rPr lang="es-CO" sz="1600" dirty="0"/>
              <a:t>•Quienes reciben visitantes, son responsables de informarles acerca de esta política y de procurar el cumplimiento por pa</a:t>
            </a:r>
            <a:r>
              <a:rPr lang="es-CO" dirty="0"/>
              <a:t>rte de ellos.</a:t>
            </a:r>
          </a:p>
          <a:p>
            <a:endParaRPr lang="es-CO" dirty="0"/>
          </a:p>
        </p:txBody>
      </p:sp>
      <p:grpSp>
        <p:nvGrpSpPr>
          <p:cNvPr id="14" name="Grupo 23"/>
          <p:cNvGrpSpPr/>
          <p:nvPr/>
        </p:nvGrpSpPr>
        <p:grpSpPr>
          <a:xfrm>
            <a:off x="9053352" y="575532"/>
            <a:ext cx="2039889" cy="1013856"/>
            <a:chOff x="5580111" y="2852936"/>
            <a:chExt cx="2696075" cy="1368152"/>
          </a:xfrm>
        </p:grpSpPr>
        <p:pic>
          <p:nvPicPr>
            <p:cNvPr id="15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111" y="2852936"/>
              <a:ext cx="2696075" cy="1368152"/>
            </a:xfrm>
            <a:prstGeom prst="rect">
              <a:avLst/>
            </a:prstGeom>
          </p:spPr>
        </p:pic>
        <p:grpSp>
          <p:nvGrpSpPr>
            <p:cNvPr id="16" name="Grupo 22"/>
            <p:cNvGrpSpPr/>
            <p:nvPr/>
          </p:nvGrpSpPr>
          <p:grpSpPr>
            <a:xfrm>
              <a:off x="5799125" y="3398349"/>
              <a:ext cx="585323" cy="606715"/>
              <a:chOff x="5799125" y="3398349"/>
              <a:chExt cx="585323" cy="606715"/>
            </a:xfrm>
          </p:grpSpPr>
          <p:cxnSp>
            <p:nvCxnSpPr>
              <p:cNvPr id="17" name="Conector recto 19"/>
              <p:cNvCxnSpPr/>
              <p:nvPr/>
            </p:nvCxnSpPr>
            <p:spPr>
              <a:xfrm>
                <a:off x="5799125" y="3398349"/>
                <a:ext cx="585323" cy="60671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21"/>
              <p:cNvCxnSpPr/>
              <p:nvPr/>
            </p:nvCxnSpPr>
            <p:spPr>
              <a:xfrm flipH="1">
                <a:off x="5799125" y="3398349"/>
                <a:ext cx="585323" cy="60671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upo 17"/>
          <p:cNvGrpSpPr/>
          <p:nvPr/>
        </p:nvGrpSpPr>
        <p:grpSpPr>
          <a:xfrm>
            <a:off x="9550583" y="5178793"/>
            <a:ext cx="1868446" cy="880485"/>
            <a:chOff x="5639870" y="1274326"/>
            <a:chExt cx="2696075" cy="1226766"/>
          </a:xfrm>
        </p:grpSpPr>
        <p:grpSp>
          <p:nvGrpSpPr>
            <p:cNvPr id="20" name="Grupo 14"/>
            <p:cNvGrpSpPr/>
            <p:nvPr/>
          </p:nvGrpSpPr>
          <p:grpSpPr>
            <a:xfrm>
              <a:off x="5639870" y="1274326"/>
              <a:ext cx="2696075" cy="1226766"/>
              <a:chOff x="5580112" y="1268760"/>
              <a:chExt cx="2696075" cy="1226766"/>
            </a:xfrm>
          </p:grpSpPr>
          <p:pic>
            <p:nvPicPr>
              <p:cNvPr id="22" name="Imagen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112" y="1268760"/>
                <a:ext cx="2696075" cy="1226766"/>
              </a:xfrm>
              <a:prstGeom prst="rect">
                <a:avLst/>
              </a:prstGeom>
            </p:spPr>
          </p:pic>
          <p:pic>
            <p:nvPicPr>
              <p:cNvPr id="23" name="Imagen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5777790" y="1862708"/>
                <a:ext cx="615749" cy="573074"/>
              </a:xfrm>
              <a:prstGeom prst="rect">
                <a:avLst/>
              </a:prstGeom>
            </p:spPr>
          </p:pic>
        </p:grpSp>
        <p:cxnSp>
          <p:nvCxnSpPr>
            <p:cNvPr id="21" name="Conector recto 16"/>
            <p:cNvCxnSpPr/>
            <p:nvPr/>
          </p:nvCxnSpPr>
          <p:spPr>
            <a:xfrm>
              <a:off x="5940152" y="1887709"/>
              <a:ext cx="504056" cy="474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42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838687" y="390954"/>
            <a:ext cx="566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POLITICA VIAL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696063" y="1311869"/>
            <a:ext cx="51910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1600" dirty="0" smtClean="0"/>
              <a:t>La organización SAYCO-ACINPRO en materia de seguridad </a:t>
            </a:r>
            <a:r>
              <a:rPr lang="es-CO" sz="1600" dirty="0"/>
              <a:t>vial busca reducir los niveles de accidentalidad vial, promover el auto </a:t>
            </a:r>
            <a:r>
              <a:rPr lang="es-CO" sz="1600" dirty="0" smtClean="0"/>
              <a:t>cuidado por consiguiente</a:t>
            </a:r>
            <a:endParaRPr lang="es-CO" sz="1600" dirty="0"/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endParaRPr lang="es-CO" sz="1600" dirty="0"/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1600" dirty="0"/>
              <a:t>•Dara cumplimiento a la normatividad legal vigente aplicable al Plan estratégico de seguridad vial para los peatones.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1600" dirty="0"/>
              <a:t>•Proveerá las medidas de prevención y control de los riesgos propios de las actividades y procesos según la identificación, análisis y valoración que se haga de los mismos.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1600" dirty="0"/>
              <a:t>•Garantizar desde los procesos de selección, el perfil adecuado de las personas según las características de las tareas que van a desempeñar, especialmente cuando el oficio está relacionado con aquellas de alto riesgo como la conducción.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1600" dirty="0"/>
              <a:t>•Desarrollar programas de capacitación y motivación permanentes dirigidos a trabajadores en temas relacionados con la seguridad vial y el manejo preventivo.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70000"/>
            </a:pPr>
            <a:r>
              <a:rPr lang="es-CO" sz="1600" dirty="0"/>
              <a:t>•La seguridad vial es el conjunto de acciones normas y procedimientos que se establecen como el propósito de prevenir los accidentes de tránsito y proteger la vida.</a:t>
            </a:r>
          </a:p>
        </p:txBody>
      </p:sp>
      <p:pic>
        <p:nvPicPr>
          <p:cNvPr id="9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4869" y="1374058"/>
            <a:ext cx="6982362" cy="42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88" y="3319183"/>
            <a:ext cx="4332243" cy="1740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64132"/>
            <a:ext cx="12285233" cy="7046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39182" y="5175567"/>
            <a:ext cx="450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¡</a:t>
            </a:r>
            <a:r>
              <a:rPr lang="es-CO" sz="4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Muchas Gracias!</a:t>
            </a:r>
            <a:endParaRPr lang="es-CO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888" y="325988"/>
            <a:ext cx="4302143" cy="25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33656" y="509800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</a:t>
            </a:r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SIÓN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7" y="1258529"/>
            <a:ext cx="99797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s-CO" sz="1600" dirty="0"/>
              <a:t>Somos una organización mandataria con representación para el recaudo y distribución de los derechos de autor y conexo a nivel nacional establecidos por nuestro(s) cliente(s) mandante(s).</a:t>
            </a:r>
          </a:p>
          <a:p>
            <a:pPr algn="just" fontAlgn="base"/>
            <a:r>
              <a:rPr lang="es-CO" sz="1600" dirty="0" smtClean="0"/>
              <a:t>Creada </a:t>
            </a:r>
            <a:r>
              <a:rPr lang="es-CO" sz="1600" dirty="0"/>
              <a:t>por Sayco y Acinpro entidades de gestión colectiva legalmente autorizadas por la Dirección Nacional del Derecho de Autor que representan un catálogo de cerca de ocho millones obras musicales. Concientizando a los usuarios de las obras protegidas por el derecho de autor y conexo, sobre la importancia de su uso en el establecimiento y de la obligación legal de pagar estos Derechos.</a:t>
            </a:r>
          </a:p>
          <a:p>
            <a:pPr algn="just"/>
            <a:endParaRPr lang="es-C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endParaRPr lang="es-CO" dirty="0"/>
          </a:p>
        </p:txBody>
      </p:sp>
      <p:sp>
        <p:nvSpPr>
          <p:cNvPr id="5" name="4 CuadroTexto"/>
          <p:cNvSpPr txBox="1"/>
          <p:nvPr/>
        </p:nvSpPr>
        <p:spPr>
          <a:xfrm>
            <a:off x="2977479" y="3345492"/>
            <a:ext cx="6330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VISIÓN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83227" y="4205570"/>
            <a:ext cx="9979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En la próxima década la organización Sayco-Acinpro, se consolidara como modelo de ente recaudador de derecho de autor y conexo en Latinoamérica, buscando siempre la mejor relación con los usuarios estando abierta a cualquier cambio tecnológico para cumplir los objetivos, produciendo resultados económicos siempre en aumento y desarrollando el bienestar de nuestros colaboradores.</a:t>
            </a:r>
          </a:p>
        </p:txBody>
      </p:sp>
    </p:spTree>
    <p:extLst>
      <p:ext uri="{BB962C8B-B14F-4D97-AF65-F5344CB8AC3E}">
        <p14:creationId xmlns:p14="http://schemas.microsoft.com/office/powerpoint/2010/main" val="31885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142967" y="535489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POLITICA DE CALIDAD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7" y="1258529"/>
            <a:ext cx="99797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es-CO" dirty="0" smtClean="0"/>
          </a:p>
          <a:p>
            <a:pPr algn="just" fontAlgn="base"/>
            <a:endParaRPr lang="es-CO" dirty="0"/>
          </a:p>
          <a:p>
            <a:pPr algn="just" fontAlgn="base"/>
            <a:r>
              <a:rPr lang="es-CO" dirty="0" smtClean="0"/>
              <a:t>La </a:t>
            </a:r>
            <a:r>
              <a:rPr lang="es-CO" dirty="0"/>
              <a:t>organización Sayco-Acinpro “OSA” propende a través del desarrollo de sus actividades, lograr el máximo grado de satisfacción de nuestros mandantes y usuarios, en las actividades de recaudo a nivel nacional de los derechos de autor y conexos, buscando el más alto índice de excedentes para nuestros mandantes. Nuestro compromiso con el sistema de gestión de calidad y nuestros mandantes se fundamenta en: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CO" dirty="0" smtClean="0"/>
              <a:t>La </a:t>
            </a:r>
            <a:r>
              <a:rPr lang="es-CO" dirty="0"/>
              <a:t>prestación de servicios de alta calidad para el recaudo a nivel nacional de los derechos de autor y conexos.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CO" dirty="0" smtClean="0"/>
              <a:t>​Mejorar </a:t>
            </a:r>
            <a:r>
              <a:rPr lang="es-CO" dirty="0"/>
              <a:t>continuamente el sistema de gestión de calidad.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CO" dirty="0" smtClean="0"/>
              <a:t>​Asignación </a:t>
            </a:r>
            <a:r>
              <a:rPr lang="es-CO" dirty="0"/>
              <a:t>apropiada de recursos humanos, técnicos y financieros para el funcionamiento del sistema de gestión de calidad y de la organización.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CO" dirty="0" smtClean="0"/>
              <a:t>​Generar </a:t>
            </a:r>
            <a:r>
              <a:rPr lang="es-CO" dirty="0"/>
              <a:t>mayores recursos a nuestros mandantes, maximizando el recaudo, y controlando los gastos generados en el desarrollo de nuestras actividades.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CO" dirty="0" smtClean="0"/>
              <a:t>​Satisfacción </a:t>
            </a:r>
            <a:r>
              <a:rPr lang="es-CO" dirty="0"/>
              <a:t>de los requisitos de nuestros mandantes</a:t>
            </a:r>
          </a:p>
        </p:txBody>
      </p:sp>
    </p:spTree>
    <p:extLst>
      <p:ext uri="{BB962C8B-B14F-4D97-AF65-F5344CB8AC3E}">
        <p14:creationId xmlns:p14="http://schemas.microsoft.com/office/powerpoint/2010/main" val="11243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135016" y="304657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MAPA DE PROCESOS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1" y="1258527"/>
            <a:ext cx="7832035" cy="46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225774" y="407737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SEDES A NIVEL NACIONAL 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182757" y="1258530"/>
            <a:ext cx="98099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/>
              <a:t>DIRECCION GENERAL</a:t>
            </a:r>
            <a:endParaRPr lang="es-CO" sz="1600" b="1" dirty="0"/>
          </a:p>
          <a:p>
            <a:r>
              <a:rPr lang="es-CO" sz="1600" dirty="0"/>
              <a:t>Ubicada en la ciudad de </a:t>
            </a:r>
            <a:r>
              <a:rPr lang="es-CO" sz="1600" b="1" dirty="0" smtClean="0"/>
              <a:t>Bogotá Teusaquillo</a:t>
            </a:r>
            <a:r>
              <a:rPr lang="es-CO" sz="1600" dirty="0" smtClean="0"/>
              <a:t>, dirige </a:t>
            </a:r>
            <a:r>
              <a:rPr lang="es-CO" sz="1600" dirty="0"/>
              <a:t>la operación de las zonas de recaudo y a su vez ésta se subdivide por departamentos así: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Dirección Ejecutiva.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Gestión Humana.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Proceso de Calidad.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Comunicaciones.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Auditoría Interna.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Tesorería y Compras.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Procesos Económico y Financiero.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Departamento Jurídico.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Departamento de Contabilidad.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Departamento de Tecnología y Telecomunicaciones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/>
              <a:t>Apoyo a Recaudo: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Dirección de Trasportes.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Coordinación Usuarios Especiales.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Central de Riesgo.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Coordinación Centro de llamadas.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17" y="2980550"/>
            <a:ext cx="4336335" cy="250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0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243102"/>
            <a:ext cx="6332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ZONAS DE RECAUDO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83226" y="1258529"/>
            <a:ext cx="104268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ZONA UNO: </a:t>
            </a:r>
            <a:r>
              <a:rPr lang="es-CO" sz="1600" dirty="0"/>
              <a:t>Directora de Zona </a:t>
            </a:r>
          </a:p>
          <a:p>
            <a:pPr algn="just"/>
            <a:r>
              <a:rPr lang="es-CO" sz="1600" dirty="0"/>
              <a:t>Comprende: Bogotá, Cundinamarca, Meta, Boyacá y Casanare. 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ZONA </a:t>
            </a:r>
            <a:r>
              <a:rPr lang="es-CO" sz="1600" b="1" dirty="0"/>
              <a:t>DOS MEDELLIN: </a:t>
            </a:r>
            <a:r>
              <a:rPr lang="es-CO" sz="1600" dirty="0"/>
              <a:t>Director de la Zona. </a:t>
            </a:r>
          </a:p>
          <a:p>
            <a:pPr algn="just"/>
            <a:r>
              <a:rPr lang="es-CO" sz="1600" dirty="0"/>
              <a:t>Comprende: Antioquia, Chocó. </a:t>
            </a:r>
            <a:endParaRPr lang="es-CO" sz="1600" dirty="0" smtClean="0"/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ZONA </a:t>
            </a:r>
            <a:r>
              <a:rPr lang="es-CO" sz="1600" b="1" dirty="0"/>
              <a:t>TRES : </a:t>
            </a:r>
            <a:r>
              <a:rPr lang="es-CO" sz="1600" dirty="0"/>
              <a:t>Directora de Zona. </a:t>
            </a:r>
          </a:p>
          <a:p>
            <a:pPr algn="just"/>
            <a:r>
              <a:rPr lang="es-CO" sz="1600" dirty="0"/>
              <a:t>Comprende: Cali, Valle del Cauca, Nariño, Manizales, Armenia y </a:t>
            </a:r>
          </a:p>
          <a:p>
            <a:pPr algn="just"/>
            <a:r>
              <a:rPr lang="es-CO" sz="1600" dirty="0"/>
              <a:t>Pereira. 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ZONA </a:t>
            </a:r>
            <a:r>
              <a:rPr lang="es-CO" sz="1600" b="1" dirty="0"/>
              <a:t>CUATRO : </a:t>
            </a:r>
            <a:r>
              <a:rPr lang="es-CO" sz="1600" dirty="0"/>
              <a:t>Directora de Zona </a:t>
            </a:r>
          </a:p>
          <a:p>
            <a:pPr algn="just"/>
            <a:r>
              <a:rPr lang="es-CO" sz="1600" dirty="0"/>
              <a:t>Comprende: Barranquilla, Atlántico, Bolívar, Córdoba, Sucre, Magdalena, Guajira, Cesar y San Andrés. 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ZONA </a:t>
            </a:r>
            <a:r>
              <a:rPr lang="es-CO" sz="1600" b="1" dirty="0"/>
              <a:t>CINCO: </a:t>
            </a:r>
            <a:r>
              <a:rPr lang="es-CO" sz="1600" dirty="0"/>
              <a:t>Directora de Zona. </a:t>
            </a:r>
          </a:p>
          <a:p>
            <a:pPr algn="just"/>
            <a:r>
              <a:rPr lang="es-CO" sz="1600" dirty="0"/>
              <a:t>Comprende: Bucaramanga, Cúcuta, Arauca y Santander norte y sur . 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ZONA </a:t>
            </a:r>
            <a:r>
              <a:rPr lang="es-CO" sz="1600" b="1" dirty="0"/>
              <a:t>SEIS: </a:t>
            </a:r>
            <a:r>
              <a:rPr lang="es-CO" sz="1600" dirty="0"/>
              <a:t>Director de la Zona </a:t>
            </a:r>
          </a:p>
          <a:p>
            <a:pPr algn="just"/>
            <a:r>
              <a:rPr lang="es-CO" sz="1600" dirty="0"/>
              <a:t>Comprende: Ibagué, Tolima, Huila, Caquetá y Territorios Nacionales.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endParaRPr lang="es-C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183" y="1437433"/>
            <a:ext cx="1945999" cy="266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1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75299"/>
            <a:ext cx="2597996" cy="10434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90626" y="53786"/>
            <a:ext cx="86061" cy="1043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076687" y="497189"/>
            <a:ext cx="6332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HERRAMIENTAS DE COMUNICACIÓN </a:t>
            </a:r>
            <a:endParaRPr lang="es-E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59278"/>
            <a:ext cx="12285233" cy="831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6364356"/>
            <a:ext cx="1097877" cy="5264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96314" y="649799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Certificado No SG 2015002502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076688" y="1967949"/>
            <a:ext cx="6332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 smtClean="0"/>
              <a:t>Boletín Informativo</a:t>
            </a:r>
            <a:r>
              <a:rPr lang="es-CO" dirty="0" smtClean="0"/>
              <a:t>: </a:t>
            </a:r>
            <a:r>
              <a:rPr lang="es-CO" dirty="0"/>
              <a:t>En el que se informa a nuestros clientes internos y externos de nuestros avances y novedades a nivel de recaudo. </a:t>
            </a:r>
          </a:p>
          <a:p>
            <a:pPr algn="just"/>
            <a:r>
              <a:rPr lang="es-CO" b="1" dirty="0"/>
              <a:t>En la Intranet Corporativa encontraremos</a:t>
            </a:r>
            <a:r>
              <a:rPr lang="es-CO" dirty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Soporte OSANET  </a:t>
            </a: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Soporte </a:t>
            </a:r>
            <a:r>
              <a:rPr lang="es-CO" dirty="0" smtClean="0"/>
              <a:t>Técnico</a:t>
            </a: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Aplicaciones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Osa comunidad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Gestión de calidad</a:t>
            </a:r>
            <a:endParaRPr lang="es-CO" dirty="0"/>
          </a:p>
          <a:p>
            <a:pPr algn="just"/>
            <a:r>
              <a:rPr lang="es-CO" b="1" dirty="0" smtClean="0"/>
              <a:t>Pagina oficial en internet</a:t>
            </a:r>
          </a:p>
          <a:p>
            <a:pPr algn="just"/>
            <a:r>
              <a:rPr lang="es-CO" dirty="0"/>
              <a:t>http://www.osa.org.co</a:t>
            </a:r>
            <a:endParaRPr lang="es-CO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9519" y="3277024"/>
            <a:ext cx="1819951" cy="18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2820</Words>
  <Application>Microsoft Office PowerPoint</Application>
  <PresentationFormat>Panorámica</PresentationFormat>
  <Paragraphs>354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 morales</dc:creator>
  <cp:lastModifiedBy>Oscar Granados</cp:lastModifiedBy>
  <cp:revision>128</cp:revision>
  <dcterms:created xsi:type="dcterms:W3CDTF">2015-11-23T15:11:41Z</dcterms:created>
  <dcterms:modified xsi:type="dcterms:W3CDTF">2018-02-15T21:54:58Z</dcterms:modified>
</cp:coreProperties>
</file>